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9"/>
  </p:notesMasterIdLst>
  <p:sldIdLst>
    <p:sldId id="271" r:id="rId2"/>
    <p:sldId id="272" r:id="rId3"/>
    <p:sldId id="317" r:id="rId4"/>
    <p:sldId id="318" r:id="rId5"/>
    <p:sldId id="320" r:id="rId6"/>
    <p:sldId id="321" r:id="rId7"/>
    <p:sldId id="319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3366"/>
    <a:srgbClr val="006699"/>
    <a:srgbClr val="FFCC99"/>
    <a:srgbClr val="66FF33"/>
    <a:srgbClr val="FFFF00"/>
    <a:srgbClr val="FF66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 autoAdjust="0"/>
    <p:restoredTop sz="94660"/>
  </p:normalViewPr>
  <p:slideViewPr>
    <p:cSldViewPr>
      <p:cViewPr>
        <p:scale>
          <a:sx n="66" d="100"/>
          <a:sy n="66" d="100"/>
        </p:scale>
        <p:origin x="-1422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E7F0630-8FAB-4F01-9245-323C60FFC4EE}" type="datetimeFigureOut">
              <a:rPr lang="ru-RU"/>
              <a:pPr>
                <a:defRPr/>
              </a:pPr>
              <a:t>25.06.2017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AB4D05-2FB6-4326-B18C-43C7EF63DB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7EC18-19DE-42A4-8974-2AB8ACF9AB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1D167-94E4-4A50-8A93-E953CCA14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80FA-2F10-4958-B81B-BF26FA360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81C95-309A-4565-9D57-1A82BAD1C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CE739-2E96-4C5A-853E-8AAE893A9E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C7C8-5574-4AE6-BD05-F714655219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09FD8-C246-4129-9D23-F8DA29BE74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DD327-7BA0-4A01-A888-52BD676A3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81A72-7106-4D8F-A9BB-4E41B4524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666DA-CFF9-4129-8DB7-2B160DFA91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13FE1-E718-4876-852D-77DC049A5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527ED11-7AC0-45D1-8FB7-48C4F442A7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83" r:id="rId2"/>
    <p:sldLayoutId id="2147484092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93" r:id="rId9"/>
    <p:sldLayoutId id="2147484089" r:id="rId10"/>
    <p:sldLayoutId id="21474840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14366" y="968389"/>
            <a:ext cx="8229600" cy="4389437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«</a:t>
            </a:r>
            <a:r>
              <a:rPr lang="ru-RU" sz="4800" b="1" dirty="0" smtClean="0">
                <a:solidFill>
                  <a:srgbClr val="FF0000"/>
                </a:solidFill>
              </a:rPr>
              <a:t>Правила решения уравнений. Перенос слагаемых из одной части уравнения в другую</a:t>
            </a:r>
            <a:r>
              <a:rPr lang="ru-RU" sz="4800" b="1" dirty="0" smtClean="0">
                <a:solidFill>
                  <a:srgbClr val="FF0000"/>
                </a:solidFill>
              </a:rPr>
              <a:t>.»</a:t>
            </a:r>
            <a:endParaRPr lang="ru-RU" sz="5400" b="1" dirty="0" smtClean="0">
              <a:solidFill>
                <a:srgbClr val="FF000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2800" b="1" dirty="0" smtClean="0"/>
          </a:p>
          <a:p>
            <a:pPr algn="r" eaLnBrk="1" hangingPunct="1">
              <a:buFont typeface="Wingdings 2" pitchFamily="18" charset="2"/>
              <a:buNone/>
            </a:pPr>
            <a:r>
              <a:rPr lang="ru-RU" sz="2800" b="1" dirty="0" smtClean="0"/>
              <a:t>Тарасова </a:t>
            </a:r>
            <a:r>
              <a:rPr lang="ru-RU" sz="2800" b="1" dirty="0" smtClean="0"/>
              <a:t>Наталья </a:t>
            </a:r>
            <a:r>
              <a:rPr lang="ru-RU" sz="2800" b="1" dirty="0" smtClean="0"/>
              <a:t>Николаевна,</a:t>
            </a:r>
            <a:endParaRPr lang="ru-RU" sz="2800" b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2800" b="1" dirty="0" smtClean="0"/>
              <a:t>                                  </a:t>
            </a:r>
            <a:r>
              <a:rPr lang="ru-RU" sz="2400" b="1" dirty="0" smtClean="0"/>
              <a:t>МБОУ «Акбулакская </a:t>
            </a:r>
            <a:r>
              <a:rPr lang="ru-RU" sz="2400" b="1" dirty="0" smtClean="0"/>
              <a:t>СОШ </a:t>
            </a:r>
            <a:r>
              <a:rPr lang="ru-RU" sz="2400" b="1" dirty="0" smtClean="0"/>
              <a:t>№ 3»</a:t>
            </a:r>
            <a:endParaRPr lang="ru-RU" sz="5400" b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714375"/>
            <a:ext cx="8229600" cy="9286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                                    </a:t>
            </a:r>
            <a:br>
              <a:rPr lang="ru-RU" i="1" dirty="0" smtClean="0"/>
            </a:br>
            <a:r>
              <a:rPr lang="ru-RU" i="1" dirty="0" smtClean="0"/>
              <a:t>            </a:t>
            </a:r>
            <a:r>
              <a:rPr lang="ru-RU" b="1" i="1" dirty="0" smtClean="0">
                <a:solidFill>
                  <a:srgbClr val="C00000"/>
                </a:solidFill>
              </a:rPr>
              <a:t>Девиз урока </a:t>
            </a:r>
            <a:r>
              <a:rPr lang="ru-RU" b="1" i="1" dirty="0" smtClean="0">
                <a:solidFill>
                  <a:srgbClr val="002060"/>
                </a:solidFill>
              </a:rPr>
              <a:t>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4389437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4800" b="1" dirty="0" smtClean="0"/>
              <a:t>      «</a:t>
            </a:r>
            <a:r>
              <a:rPr lang="ru-RU" sz="4800" b="1" dirty="0" smtClean="0">
                <a:solidFill>
                  <a:srgbClr val="C00000"/>
                </a:solidFill>
              </a:rPr>
              <a:t>Уравнение</a:t>
            </a:r>
            <a:r>
              <a:rPr lang="ru-RU" sz="4800" b="1" dirty="0" smtClean="0"/>
              <a:t> представляет собой наиболее серьезную и важную вещь в математике.»</a:t>
            </a:r>
            <a:endParaRPr lang="ru-RU" sz="4800" dirty="0" smtClean="0"/>
          </a:p>
          <a:p>
            <a:pPr>
              <a:buFont typeface="Wingdings 2" pitchFamily="18" charset="2"/>
              <a:buNone/>
              <a:defRPr/>
            </a:pPr>
            <a:r>
              <a:rPr lang="ru-RU" sz="3600" b="1" i="1" dirty="0" smtClean="0"/>
              <a:t>                                      </a:t>
            </a:r>
            <a:r>
              <a:rPr lang="ru-RU" sz="3600" b="1" i="1" dirty="0" err="1" smtClean="0"/>
              <a:t>Лодж</a:t>
            </a:r>
            <a:r>
              <a:rPr lang="ru-RU" sz="3600" b="1" i="1" dirty="0" smtClean="0"/>
              <a:t>.</a:t>
            </a:r>
            <a:endParaRPr lang="ru-RU" sz="3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285750" y="1428750"/>
            <a:ext cx="8229600" cy="357188"/>
          </a:xfrm>
        </p:spPr>
        <p:txBody>
          <a:bodyPr/>
          <a:lstStyle/>
          <a:p>
            <a:r>
              <a:rPr lang="ru-RU" b="1" i="1" smtClean="0"/>
              <a:t>      </a:t>
            </a:r>
            <a:r>
              <a:rPr lang="ru-RU" b="1" i="1" smtClean="0">
                <a:solidFill>
                  <a:srgbClr val="C00000"/>
                </a:solidFill>
              </a:rPr>
              <a:t>Опрос</a:t>
            </a:r>
            <a:r>
              <a:rPr lang="ru-RU" i="1" smtClean="0">
                <a:solidFill>
                  <a:srgbClr val="C00000"/>
                </a:solidFill>
              </a:rPr>
              <a:t> </a:t>
            </a:r>
            <a:r>
              <a:rPr lang="ru-RU" b="1" i="1" smtClean="0">
                <a:solidFill>
                  <a:srgbClr val="C00000"/>
                </a:solidFill>
              </a:rPr>
              <a:t>по теории.</a:t>
            </a:r>
            <a:r>
              <a:rPr lang="ru-RU" b="1" smtClean="0">
                <a:solidFill>
                  <a:srgbClr val="C00000"/>
                </a:solidFill>
              </a:rPr>
              <a:t/>
            </a:r>
            <a:br>
              <a:rPr lang="ru-RU" b="1" smtClean="0">
                <a:solidFill>
                  <a:srgbClr val="C00000"/>
                </a:solidFill>
              </a:rPr>
            </a:br>
            <a:endParaRPr lang="ru-RU" b="1" smtClean="0">
              <a:solidFill>
                <a:srgbClr val="C00000"/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500063" y="1071563"/>
            <a:ext cx="8229600" cy="5500687"/>
          </a:xfrm>
        </p:spPr>
        <p:txBody>
          <a:bodyPr/>
          <a:lstStyle/>
          <a:p>
            <a:r>
              <a:rPr lang="ru-RU" sz="2800" b="1" i="1" smtClean="0"/>
              <a:t>Уравнением называется….</a:t>
            </a:r>
            <a:endParaRPr lang="ru-RU" sz="2800" b="1" smtClean="0"/>
          </a:p>
          <a:p>
            <a:r>
              <a:rPr lang="ru-RU" sz="2800" b="1" i="1" smtClean="0"/>
              <a:t>Корнем уравнения называется….</a:t>
            </a:r>
            <a:endParaRPr lang="ru-RU" sz="2800" b="1" smtClean="0"/>
          </a:p>
          <a:p>
            <a:r>
              <a:rPr lang="ru-RU" sz="2800" b="1" i="1" smtClean="0"/>
              <a:t>Решить уравнение?</a:t>
            </a:r>
            <a:endParaRPr lang="ru-RU" sz="2800" b="1" smtClean="0"/>
          </a:p>
          <a:p>
            <a:r>
              <a:rPr lang="ru-RU" sz="2800" b="1" i="1" smtClean="0"/>
              <a:t>Уравнение может иметь (?) корней.</a:t>
            </a:r>
            <a:endParaRPr lang="ru-RU" sz="2800" b="1" smtClean="0"/>
          </a:p>
          <a:p>
            <a:r>
              <a:rPr lang="ru-RU" sz="2800" b="1" i="1" smtClean="0"/>
              <a:t>Чтобы перенести какой-нибудь член уравнения из одной части в  другую, надо</a:t>
            </a:r>
            <a:r>
              <a:rPr lang="ru-RU" sz="2800" b="1" smtClean="0"/>
              <a:t>…</a:t>
            </a:r>
          </a:p>
          <a:p>
            <a:r>
              <a:rPr lang="ru-RU" sz="2800" b="1" smtClean="0"/>
              <a:t> </a:t>
            </a:r>
            <a:r>
              <a:rPr lang="ru-RU" sz="2800" b="1" i="1" smtClean="0"/>
              <a:t>Обе части уравнения можно умножить на …..</a:t>
            </a:r>
            <a:endParaRPr lang="ru-RU" sz="2800" b="1" smtClean="0"/>
          </a:p>
          <a:p>
            <a:r>
              <a:rPr lang="ru-RU" sz="2800" b="1" smtClean="0"/>
              <a:t> </a:t>
            </a:r>
            <a:r>
              <a:rPr lang="ru-RU" sz="2800" b="1" i="1" smtClean="0"/>
              <a:t>Как по-другому называют равенство двух отношений?</a:t>
            </a:r>
            <a:r>
              <a:rPr lang="ru-RU" sz="2800" b="1" smtClean="0"/>
              <a:t> </a:t>
            </a:r>
          </a:p>
          <a:p>
            <a:r>
              <a:rPr lang="ru-RU" sz="2800" b="1" i="1" smtClean="0"/>
              <a:t>Основное свойство пропорции</a:t>
            </a:r>
            <a:endParaRPr lang="ru-RU" sz="2800" b="1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143000"/>
          </a:xfrm>
        </p:spPr>
        <p:txBody>
          <a:bodyPr/>
          <a:lstStyle/>
          <a:p>
            <a:r>
              <a:rPr lang="ru-RU" b="1" smtClean="0"/>
              <a:t>       </a:t>
            </a:r>
            <a:r>
              <a:rPr lang="ru-RU" b="1" smtClean="0">
                <a:solidFill>
                  <a:srgbClr val="C00000"/>
                </a:solidFill>
              </a:rPr>
              <a:t>Физкультминутка </a:t>
            </a:r>
            <a:endParaRPr lang="ru-RU" smtClean="0">
              <a:solidFill>
                <a:srgbClr val="C00000"/>
              </a:solidFill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389437"/>
          </a:xfrm>
        </p:spPr>
        <p:txBody>
          <a:bodyPr/>
          <a:lstStyle/>
          <a:p>
            <a:r>
              <a:rPr lang="ru-RU" sz="3600" b="1" smtClean="0"/>
              <a:t>1) 6: 12  = 4 : 8</a:t>
            </a:r>
          </a:p>
          <a:p>
            <a:r>
              <a:rPr lang="ru-RU" sz="3600" b="1" smtClean="0"/>
              <a:t> 2) 6 : 12 = 8 : 4</a:t>
            </a:r>
          </a:p>
          <a:p>
            <a:r>
              <a:rPr lang="ru-RU" sz="3600" b="1" smtClean="0"/>
              <a:t>3) 12 : 4 = 8 : 12</a:t>
            </a:r>
          </a:p>
          <a:p>
            <a:r>
              <a:rPr lang="ru-RU" sz="3600" b="1" smtClean="0"/>
              <a:t> 4) 8 : 12 = 4 : 6</a:t>
            </a:r>
          </a:p>
          <a:p>
            <a:r>
              <a:rPr lang="ru-RU" sz="3600" b="1" smtClean="0"/>
              <a:t> 5) 12 : 6 = 4 : 8</a:t>
            </a:r>
          </a:p>
          <a:p>
            <a:r>
              <a:rPr lang="ru-RU" sz="3600" b="1" smtClean="0"/>
              <a:t> 6) 6 : 4 = 9 : 6</a:t>
            </a:r>
          </a:p>
          <a:p>
            <a:r>
              <a:rPr lang="ru-RU" smtClean="0"/>
              <a:t> </a:t>
            </a:r>
          </a:p>
          <a:p>
            <a:r>
              <a:rPr lang="ru-RU" smtClean="0"/>
              <a:t>           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500063"/>
            <a:ext cx="7972425" cy="1143000"/>
          </a:xfrm>
        </p:spPr>
        <p:txBody>
          <a:bodyPr/>
          <a:lstStyle/>
          <a:p>
            <a:r>
              <a:rPr lang="ru-RU" sz="4000" b="1" smtClean="0">
                <a:solidFill>
                  <a:srgbClr val="C00000"/>
                </a:solidFill>
              </a:rPr>
              <a:t>      Правила, применяемые при</a:t>
            </a:r>
            <a:br>
              <a:rPr lang="ru-RU" sz="4000" b="1" smtClean="0">
                <a:solidFill>
                  <a:srgbClr val="C00000"/>
                </a:solidFill>
              </a:rPr>
            </a:br>
            <a:r>
              <a:rPr lang="ru-RU" sz="4000" b="1" smtClean="0">
                <a:solidFill>
                  <a:srgbClr val="C00000"/>
                </a:solidFill>
              </a:rPr>
              <a:t>           решении уравнений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714500"/>
            <a:ext cx="8229600" cy="43894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200" b="1" i="1" smtClean="0">
                <a:solidFill>
                  <a:srgbClr val="C00000"/>
                </a:solidFill>
              </a:rPr>
              <a:t>П1</a:t>
            </a:r>
            <a:r>
              <a:rPr lang="ru-RU" sz="3200" b="1" i="1" smtClean="0"/>
              <a:t> Слагаемые  можно </a:t>
            </a:r>
            <a:r>
              <a:rPr lang="ru-RU" sz="3200" b="1" i="1" smtClean="0">
                <a:solidFill>
                  <a:srgbClr val="C00000"/>
                </a:solidFill>
              </a:rPr>
              <a:t>переносить</a:t>
            </a:r>
            <a:r>
              <a:rPr lang="ru-RU" sz="3200" b="1" i="1" smtClean="0"/>
              <a:t> из одной части в другую, </a:t>
            </a:r>
            <a:r>
              <a:rPr lang="ru-RU" sz="3200" b="1" i="1" smtClean="0">
                <a:solidFill>
                  <a:srgbClr val="C00000"/>
                </a:solidFill>
              </a:rPr>
              <a:t>меняя знак на противоположный</a:t>
            </a:r>
          </a:p>
          <a:p>
            <a:pPr>
              <a:lnSpc>
                <a:spcPct val="80000"/>
              </a:lnSpc>
            </a:pPr>
            <a:r>
              <a:rPr lang="ru-RU" sz="3200" b="1" i="1" smtClean="0">
                <a:solidFill>
                  <a:srgbClr val="C00000"/>
                </a:solidFill>
              </a:rPr>
              <a:t>П2</a:t>
            </a:r>
            <a:r>
              <a:rPr lang="ru-RU" sz="3200" b="1" i="1" smtClean="0"/>
              <a:t> Обе части уравнения можно </a:t>
            </a:r>
            <a:r>
              <a:rPr lang="ru-RU" sz="3200" b="1" i="1" smtClean="0">
                <a:solidFill>
                  <a:srgbClr val="C00000"/>
                </a:solidFill>
              </a:rPr>
              <a:t>разделить или умножить </a:t>
            </a:r>
            <a:r>
              <a:rPr lang="ru-RU" sz="3200" b="1" i="1" smtClean="0"/>
              <a:t>на одно и то же число, </a:t>
            </a:r>
            <a:r>
              <a:rPr lang="ru-RU" sz="3200" b="1" i="1" smtClean="0">
                <a:solidFill>
                  <a:srgbClr val="C00000"/>
                </a:solidFill>
              </a:rPr>
              <a:t>не равное нулю</a:t>
            </a:r>
          </a:p>
          <a:p>
            <a:pPr>
              <a:lnSpc>
                <a:spcPct val="80000"/>
              </a:lnSpc>
            </a:pPr>
            <a:r>
              <a:rPr lang="ru-RU" sz="3200" b="1" i="1" smtClean="0">
                <a:solidFill>
                  <a:srgbClr val="C00000"/>
                </a:solidFill>
              </a:rPr>
              <a:t>П3</a:t>
            </a:r>
            <a:r>
              <a:rPr lang="ru-RU" sz="3200" b="1" i="1" smtClean="0"/>
              <a:t> Нахождение неизвестного множителя </a:t>
            </a:r>
          </a:p>
          <a:p>
            <a:pPr>
              <a:lnSpc>
                <a:spcPct val="80000"/>
              </a:lnSpc>
            </a:pPr>
            <a:r>
              <a:rPr lang="ru-RU" sz="3200" b="1" i="1" smtClean="0">
                <a:solidFill>
                  <a:srgbClr val="C00000"/>
                </a:solidFill>
              </a:rPr>
              <a:t>П4</a:t>
            </a:r>
            <a:r>
              <a:rPr lang="ru-RU" sz="3200" b="1" i="1" smtClean="0"/>
              <a:t> Распределительный закон</a:t>
            </a:r>
          </a:p>
          <a:p>
            <a:pPr>
              <a:lnSpc>
                <a:spcPct val="80000"/>
              </a:lnSpc>
            </a:pPr>
            <a:r>
              <a:rPr lang="ru-RU" sz="3200" b="1" i="1" smtClean="0">
                <a:solidFill>
                  <a:srgbClr val="C00000"/>
                </a:solidFill>
              </a:rPr>
              <a:t>П5</a:t>
            </a:r>
            <a:r>
              <a:rPr lang="ru-RU" sz="3200" b="1" i="1" smtClean="0"/>
              <a:t> Основное свойство пропорции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500063" y="500063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         </a:t>
            </a:r>
            <a:r>
              <a:rPr lang="ru-RU" b="1" dirty="0" smtClean="0">
                <a:solidFill>
                  <a:srgbClr val="C00000"/>
                </a:solidFill>
              </a:rPr>
              <a:t>Итог </a:t>
            </a:r>
            <a:r>
              <a:rPr lang="ru-RU" b="1" dirty="0" smtClean="0">
                <a:solidFill>
                  <a:srgbClr val="C00000"/>
                </a:solidFill>
              </a:rPr>
              <a:t>урока.</a:t>
            </a:r>
            <a:endParaRPr lang="ru-RU" b="1" dirty="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500063" y="1714500"/>
            <a:ext cx="8229600" cy="4389438"/>
          </a:xfrm>
        </p:spPr>
        <p:txBody>
          <a:bodyPr/>
          <a:lstStyle/>
          <a:p>
            <a:r>
              <a:rPr lang="ru-RU" sz="3600" b="1" dirty="0" smtClean="0"/>
              <a:t>Каким сегодня был для нас урок (закрепление или открытие) и почему?</a:t>
            </a:r>
          </a:p>
          <a:p>
            <a:r>
              <a:rPr lang="ru-RU" sz="3600" b="1" dirty="0" smtClean="0"/>
              <a:t>Что нам помогало на уроке</a:t>
            </a:r>
            <a:r>
              <a:rPr lang="ru-RU" sz="3600" b="1" dirty="0" smtClean="0"/>
              <a:t>?</a:t>
            </a:r>
            <a:endParaRPr lang="ru-RU" sz="36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785806"/>
          </a:xfrm>
        </p:spPr>
        <p:txBody>
          <a:bodyPr/>
          <a:lstStyle/>
          <a:p>
            <a:r>
              <a:rPr lang="ru-RU" sz="3600" b="1" dirty="0" smtClean="0"/>
              <a:t>Оцените </a:t>
            </a:r>
            <a:r>
              <a:rPr lang="ru-RU" sz="3600" b="1" dirty="0" smtClean="0"/>
              <a:t>свою работу на уроке.</a:t>
            </a:r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1285852" y="1785926"/>
            <a:ext cx="6643734" cy="3857652"/>
            <a:chOff x="1184" y="4964"/>
            <a:chExt cx="4465" cy="3720"/>
          </a:xfrm>
        </p:grpSpPr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2">
              <a:lum bright="-24000" contrast="48000"/>
            </a:blip>
            <a:srcRect/>
            <a:stretch>
              <a:fillRect/>
            </a:stretch>
          </p:blipFill>
          <p:spPr bwMode="auto">
            <a:xfrm>
              <a:off x="1184" y="4964"/>
              <a:ext cx="4465" cy="3343"/>
            </a:xfrm>
            <a:prstGeom prst="rect">
              <a:avLst/>
            </a:prstGeom>
            <a:noFill/>
          </p:spPr>
        </p:pic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1664" y="6764"/>
              <a:ext cx="84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№ 1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4424" y="6764"/>
              <a:ext cx="84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№ 2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984" y="8204"/>
              <a:ext cx="84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№ 3</a:t>
              </a: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2518</TotalTime>
  <Words>240</Words>
  <Application>Microsoft PowerPoint</Application>
  <PresentationFormat>Экран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Times New Roman</vt:lpstr>
      <vt:lpstr>Arial</vt:lpstr>
      <vt:lpstr>Calibri</vt:lpstr>
      <vt:lpstr>Constantia</vt:lpstr>
      <vt:lpstr>Wingdings 2</vt:lpstr>
      <vt:lpstr>Поток</vt:lpstr>
      <vt:lpstr>Слайд 1</vt:lpstr>
      <vt:lpstr>                                                      Девиз урока :  </vt:lpstr>
      <vt:lpstr>      Опрос по теории. </vt:lpstr>
      <vt:lpstr>       Физкультминутка </vt:lpstr>
      <vt:lpstr>      Правила, применяемые при            решении уравнений </vt:lpstr>
      <vt:lpstr>             Итог урока.</vt:lpstr>
      <vt:lpstr>Слайд 7</vt:lpstr>
    </vt:vector>
  </TitlesOfParts>
  <Company>!!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SEMEN</dc:creator>
  <cp:lastModifiedBy>1</cp:lastModifiedBy>
  <cp:revision>87</cp:revision>
  <dcterms:created xsi:type="dcterms:W3CDTF">1998-01-11T02:59:01Z</dcterms:created>
  <dcterms:modified xsi:type="dcterms:W3CDTF">2017-06-25T10:35:35Z</dcterms:modified>
</cp:coreProperties>
</file>